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64" r:id="rId5"/>
    <p:sldId id="265" r:id="rId6"/>
    <p:sldId id="270" r:id="rId7"/>
    <p:sldId id="271" r:id="rId8"/>
    <p:sldId id="272" r:id="rId9"/>
    <p:sldId id="266" r:id="rId10"/>
    <p:sldId id="267" r:id="rId11"/>
    <p:sldId id="268" r:id="rId12"/>
    <p:sldId id="273" r:id="rId13"/>
    <p:sldId id="269" r:id="rId14"/>
    <p:sldId id="274" r:id="rId15"/>
    <p:sldId id="261" r:id="rId16"/>
    <p:sldId id="285" r:id="rId17"/>
    <p:sldId id="256" r:id="rId18"/>
    <p:sldId id="284" r:id="rId19"/>
    <p:sldId id="258" r:id="rId20"/>
    <p:sldId id="283" r:id="rId21"/>
    <p:sldId id="280" r:id="rId22"/>
    <p:sldId id="257" r:id="rId23"/>
    <p:sldId id="259" r:id="rId24"/>
    <p:sldId id="275" r:id="rId25"/>
    <p:sldId id="277" r:id="rId26"/>
    <p:sldId id="278" r:id="rId27"/>
    <p:sldId id="279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6FDD59-69D4-4683-91D2-F9B46277749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73FF56-81F8-48D8-BDDC-90A54B0B80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origin of Life</a:t>
            </a:r>
            <a:endParaRPr lang="en-US" sz="440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8910499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Spallanzani</a:t>
            </a:r>
            <a:r>
              <a:rPr lang="en-US" dirty="0" smtClean="0"/>
              <a:t> 1765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Challenged </a:t>
            </a:r>
            <a:r>
              <a:rPr lang="en-US" dirty="0" err="1" smtClean="0"/>
              <a:t>Needhams</a:t>
            </a:r>
            <a:r>
              <a:rPr lang="en-US" dirty="0" smtClean="0"/>
              <a:t> experiment </a:t>
            </a:r>
          </a:p>
          <a:p>
            <a:endParaRPr lang="en-US" dirty="0"/>
          </a:p>
          <a:p>
            <a:r>
              <a:rPr lang="en-US" dirty="0" smtClean="0"/>
              <a:t>Boiled </a:t>
            </a:r>
            <a:r>
              <a:rPr lang="en-US" u="sng" dirty="0" smtClean="0"/>
              <a:t>2</a:t>
            </a:r>
            <a:r>
              <a:rPr lang="en-US" dirty="0" smtClean="0"/>
              <a:t> flasks with </a:t>
            </a:r>
            <a:r>
              <a:rPr lang="en-US" dirty="0" smtClean="0"/>
              <a:t>broth</a:t>
            </a:r>
            <a:endParaRPr lang="en-US" dirty="0"/>
          </a:p>
          <a:p>
            <a:r>
              <a:rPr lang="en-US" dirty="0" smtClean="0"/>
              <a:t>One with no covering	</a:t>
            </a:r>
            <a:r>
              <a:rPr lang="en-US" dirty="0" smtClean="0"/>
              <a:t>One </a:t>
            </a:r>
            <a:r>
              <a:rPr lang="en-US" dirty="0" smtClean="0"/>
              <a:t>with covering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Flaw:  </a:t>
            </a:r>
            <a:r>
              <a:rPr lang="en-US" u="sng" dirty="0" smtClean="0"/>
              <a:t>did not heat the flask long enough </a:t>
            </a:r>
            <a:r>
              <a:rPr lang="en-US" dirty="0" smtClean="0"/>
              <a:t>and he only proved that life could not survive without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</a:t>
            </a:r>
            <a:r>
              <a:rPr lang="en-US" dirty="0" err="1" smtClean="0"/>
              <a:t>pasteur</a:t>
            </a:r>
            <a:r>
              <a:rPr lang="en-US" dirty="0" smtClean="0"/>
              <a:t> in 1860!!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Disproves spontaneous generation </a:t>
            </a:r>
            <a:endParaRPr lang="en-US" dirty="0"/>
          </a:p>
        </p:txBody>
      </p:sp>
      <p:pic>
        <p:nvPicPr>
          <p:cNvPr id="9218" name="Picture 2" descr="C:\Users\bryan\AppData\Local\Temp\Rar$DIa0.847\IMG_5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11515" r="-1" b="23250"/>
          <a:stretch/>
        </p:blipFill>
        <p:spPr bwMode="auto">
          <a:xfrm>
            <a:off x="76200" y="2286000"/>
            <a:ext cx="9184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24200" y="3810000"/>
            <a:ext cx="2971800" cy="28956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happen if the broth in the flask was tipped?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9" t="28481" r="1275" b="31598"/>
          <a:stretch/>
        </p:blipFill>
        <p:spPr bwMode="auto">
          <a:xfrm rot="2677114">
            <a:off x="2802278" y="1946707"/>
            <a:ext cx="4114800" cy="402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Biogenesis – living things originate from other living things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WAIT…. How did the first living thing develop then??</a:t>
            </a:r>
          </a:p>
          <a:p>
            <a:pPr lvl="1"/>
            <a:r>
              <a:rPr lang="en-US" dirty="0" smtClean="0"/>
              <a:t>Enter the heterotroph hypothesis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heterotroph hypothesis in the 1920s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Heterotroph Hypothesis: Explains </a:t>
            </a:r>
            <a:r>
              <a:rPr lang="en-US" sz="4000" u="sng" dirty="0" smtClean="0"/>
              <a:t>how the origin of life on earth developed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75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travel back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old is earth? </a:t>
            </a:r>
          </a:p>
          <a:p>
            <a:pPr lvl="1"/>
            <a:r>
              <a:rPr lang="en-US" sz="2800" dirty="0" smtClean="0"/>
              <a:t>4.5 billion years old</a:t>
            </a:r>
          </a:p>
          <a:p>
            <a:endParaRPr lang="en-US" sz="3200" dirty="0" smtClean="0"/>
          </a:p>
          <a:p>
            <a:r>
              <a:rPr lang="en-US" sz="3200" dirty="0" smtClean="0"/>
              <a:t>Primitive earth conditions about 4 billion years ago</a:t>
            </a:r>
          </a:p>
          <a:p>
            <a:r>
              <a:rPr lang="en-US" sz="3200" dirty="0" smtClean="0"/>
              <a:t>Conditions….</a:t>
            </a:r>
            <a:endParaRPr lang="en-US" sz="3200" dirty="0"/>
          </a:p>
          <a:p>
            <a:pPr marL="36576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730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dirty="0" smtClean="0"/>
              <a:t>Chemicals 			Natural 		Lacked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 not present or much lower in modern earth </a:t>
            </a:r>
          </a:p>
          <a:p>
            <a:r>
              <a:rPr lang="en-US" dirty="0" smtClean="0"/>
              <a:t>** present in modern earth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CH4*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NH3*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H2O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H2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422358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X-ray*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UV radiation*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Lightning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Volcanos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HEAT*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43439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Ozone Layer**</a:t>
            </a:r>
          </a:p>
        </p:txBody>
      </p:sp>
    </p:spTree>
    <p:extLst>
      <p:ext uri="{BB962C8B-B14F-4D97-AF65-F5344CB8AC3E}">
        <p14:creationId xmlns:p14="http://schemas.microsoft.com/office/powerpoint/2010/main" val="29045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ryan\AppData\Local\Temp\Rar$DIa0.353\IMG_5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25500"/>
          <a:stretch/>
        </p:blipFill>
        <p:spPr bwMode="auto">
          <a:xfrm>
            <a:off x="1050758" y="27827"/>
            <a:ext cx="7247021" cy="68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-1801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Primitive Earth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9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" y="1295400"/>
            <a:ext cx="9133203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ryan\AppData\Local\Temp\Rar$DIa0.126\IMG_50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0"/>
          <a:stretch/>
        </p:blipFill>
        <p:spPr bwMode="auto">
          <a:xfrm>
            <a:off x="685800" y="-32084"/>
            <a:ext cx="7607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hypotheses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Spontaneous generation or abiogenesis </a:t>
            </a:r>
          </a:p>
          <a:p>
            <a:endParaRPr lang="en-US" dirty="0"/>
          </a:p>
          <a:p>
            <a:pPr lvl="1"/>
            <a:r>
              <a:rPr lang="en-US" u="sng" dirty="0" smtClean="0"/>
              <a:t>Living things come from non-living things</a:t>
            </a:r>
          </a:p>
          <a:p>
            <a:endParaRPr lang="en-US" dirty="0"/>
          </a:p>
          <a:p>
            <a:r>
              <a:rPr lang="en-US" dirty="0" smtClean="0"/>
              <a:t>Greeks, Egyptians thought of an “active principle” </a:t>
            </a:r>
          </a:p>
          <a:p>
            <a:pPr lvl="1"/>
            <a:r>
              <a:rPr lang="en-US" dirty="0" smtClean="0"/>
              <a:t>Life forms come from non-living </a:t>
            </a:r>
            <a:r>
              <a:rPr lang="en-US" dirty="0" smtClean="0"/>
              <a:t>matter or that the air has a </a:t>
            </a:r>
            <a:r>
              <a:rPr lang="en-US" u="sng" dirty="0" smtClean="0"/>
              <a:t>life force</a:t>
            </a:r>
            <a:endParaRPr lang="en-US" u="sng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Inorganic </a:t>
            </a:r>
            <a:r>
              <a:rPr lang="en-US" sz="4000" dirty="0" smtClean="0">
                <a:sym typeface="Wingdings" panose="05000000000000000000" pitchFamily="2" charset="2"/>
              </a:rPr>
              <a:t> Organic Molecules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Overarching </a:t>
            </a:r>
            <a:r>
              <a:rPr lang="en-US" dirty="0"/>
              <a:t>concept – </a:t>
            </a:r>
            <a:r>
              <a:rPr lang="en-US" dirty="0" smtClean="0"/>
              <a:t>Heat and other </a:t>
            </a:r>
            <a:r>
              <a:rPr lang="en-US" u="sng" dirty="0" smtClean="0"/>
              <a:t>energy </a:t>
            </a:r>
            <a:r>
              <a:rPr lang="en-US" dirty="0" smtClean="0"/>
              <a:t>sources </a:t>
            </a:r>
            <a:r>
              <a:rPr lang="en-US" dirty="0"/>
              <a:t>needed to </a:t>
            </a:r>
            <a:r>
              <a:rPr lang="en-US" u="sng" dirty="0" smtClean="0"/>
              <a:t>break </a:t>
            </a:r>
            <a:r>
              <a:rPr lang="en-US" dirty="0"/>
              <a:t>and form  </a:t>
            </a:r>
            <a:r>
              <a:rPr lang="en-US" u="sng" dirty="0" smtClean="0"/>
              <a:t>chemica</a:t>
            </a:r>
            <a:r>
              <a:rPr lang="en-US" dirty="0" smtClean="0"/>
              <a:t>l </a:t>
            </a:r>
            <a:r>
              <a:rPr lang="en-US" dirty="0"/>
              <a:t>bonds. </a:t>
            </a:r>
            <a:endParaRPr lang="en-US" dirty="0" smtClean="0"/>
          </a:p>
          <a:p>
            <a:r>
              <a:rPr lang="en-US" dirty="0" smtClean="0"/>
              <a:t>Energy sources in primal earth: </a:t>
            </a:r>
          </a:p>
          <a:p>
            <a:pPr lvl="1"/>
            <a:r>
              <a:rPr lang="en-US" u="sng" dirty="0" smtClean="0"/>
              <a:t>Radioactive</a:t>
            </a:r>
            <a:r>
              <a:rPr lang="en-US" dirty="0" smtClean="0"/>
              <a:t> elements in earth crust </a:t>
            </a:r>
          </a:p>
          <a:p>
            <a:pPr lvl="1"/>
            <a:r>
              <a:rPr lang="en-US" dirty="0" smtClean="0"/>
              <a:t>Electrical energy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/>
              <a:t>Lightning</a:t>
            </a:r>
            <a:r>
              <a:rPr lang="en-US" dirty="0" smtClean="0"/>
              <a:t> ****</a:t>
            </a:r>
          </a:p>
          <a:p>
            <a:pPr lvl="1"/>
            <a:r>
              <a:rPr lang="en-US" u="sng" dirty="0" smtClean="0"/>
              <a:t>X-ray</a:t>
            </a:r>
            <a:r>
              <a:rPr lang="en-US" dirty="0" smtClean="0"/>
              <a:t> and </a:t>
            </a:r>
            <a:r>
              <a:rPr lang="en-US" dirty="0" err="1" smtClean="0"/>
              <a:t>ultroviolet</a:t>
            </a:r>
            <a:r>
              <a:rPr lang="en-US" dirty="0" smtClean="0"/>
              <a:t> radiation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"/>
          <a:stretch/>
        </p:blipFill>
        <p:spPr bwMode="auto">
          <a:xfrm>
            <a:off x="381000" y="4367284"/>
            <a:ext cx="2038350" cy="20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18474"/>
            <a:ext cx="1833091" cy="11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r="15683" b="12467"/>
          <a:stretch/>
        </p:blipFill>
        <p:spPr bwMode="auto">
          <a:xfrm>
            <a:off x="2286000" y="5596079"/>
            <a:ext cx="1256187" cy="9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98099"/>
            <a:ext cx="2850782" cy="20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Simulates the formation of </a:t>
            </a:r>
            <a:r>
              <a:rPr lang="en-US" sz="3200" u="sng" dirty="0" smtClean="0"/>
              <a:t>organic</a:t>
            </a:r>
            <a:r>
              <a:rPr lang="en-US" sz="3200" dirty="0" smtClean="0"/>
              <a:t> compounds from the </a:t>
            </a:r>
            <a:r>
              <a:rPr lang="en-US" sz="3200" u="sng" dirty="0" smtClean="0"/>
              <a:t>gases</a:t>
            </a:r>
            <a:r>
              <a:rPr lang="en-US" sz="3200" dirty="0" smtClean="0"/>
              <a:t> found on primitive earth (methane CH4, Ammonia NH3, Water H2O, and </a:t>
            </a:r>
            <a:r>
              <a:rPr lang="en-US" sz="3200" dirty="0" smtClean="0"/>
              <a:t>Hydrogen H2) </a:t>
            </a:r>
          </a:p>
          <a:p>
            <a:r>
              <a:rPr lang="en-US" sz="3200" u="sng" dirty="0" smtClean="0"/>
              <a:t>Basis</a:t>
            </a:r>
            <a:r>
              <a:rPr lang="en-US" sz="3200" dirty="0" smtClean="0"/>
              <a:t> for organic molecules include combinations of </a:t>
            </a:r>
            <a:r>
              <a:rPr lang="en-US" sz="3200" u="sng" dirty="0" smtClean="0"/>
              <a:t>CHON </a:t>
            </a:r>
            <a:endParaRPr lang="en-US" sz="3200" u="sng" dirty="0" smtClean="0"/>
          </a:p>
          <a:p>
            <a:r>
              <a:rPr lang="en-US" sz="3200" dirty="0" smtClean="0"/>
              <a:t>Also need a source of energy </a:t>
            </a:r>
            <a:r>
              <a:rPr lang="en-US" sz="3200" dirty="0" smtClean="0">
                <a:sym typeface="Wingdings" panose="05000000000000000000" pitchFamily="2" charset="2"/>
              </a:rPr>
              <a:t> heat </a:t>
            </a:r>
          </a:p>
          <a:p>
            <a:pPr lvl="1"/>
            <a:r>
              <a:rPr lang="en-US" sz="2900" dirty="0" smtClean="0">
                <a:sym typeface="Wingdings" panose="05000000000000000000" pitchFamily="2" charset="2"/>
              </a:rPr>
              <a:t>Need a spark </a:t>
            </a:r>
            <a:r>
              <a:rPr lang="en-US" sz="2900" u="sng" dirty="0" smtClean="0">
                <a:sym typeface="Wingdings" panose="05000000000000000000" pitchFamily="2" charset="2"/>
              </a:rPr>
              <a:t>LIGHTNING</a:t>
            </a:r>
            <a:endParaRPr lang="en-US" sz="2900" dirty="0" smtClean="0">
              <a:sym typeface="Wingdings" panose="05000000000000000000" pitchFamily="2" charset="2"/>
            </a:endParaRPr>
          </a:p>
          <a:p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293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ryan\AppData\Local\Temp\Rar$DIa0.960\IMG_5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31835"/>
          <a:stretch/>
        </p:blipFill>
        <p:spPr bwMode="auto">
          <a:xfrm>
            <a:off x="762000" y="304800"/>
            <a:ext cx="7467600" cy="6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7432" y="-148390"/>
            <a:ext cx="21054686" cy="157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70894" cy="6740307"/>
          </a:xfrm>
          <a:prstGeom prst="rect">
            <a:avLst/>
          </a:prstGeom>
          <a:solidFill>
            <a:srgbClr val="F2F2F2">
              <a:alpha val="5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Coacervates</a:t>
            </a:r>
            <a:r>
              <a:rPr lang="en-US" sz="3600" dirty="0" smtClean="0"/>
              <a:t> (the first heterotrophs) Anaerobic or aerobic? 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 Found  in the </a:t>
            </a:r>
            <a:r>
              <a:rPr lang="en-US" sz="3600" u="sng" dirty="0" smtClean="0"/>
              <a:t>primal soup </a:t>
            </a:r>
            <a:r>
              <a:rPr lang="en-US" sz="3600" dirty="0" smtClean="0"/>
              <a:t>of </a:t>
            </a:r>
            <a:endParaRPr lang="en-US" sz="3600" dirty="0"/>
          </a:p>
          <a:p>
            <a:r>
              <a:rPr lang="en-US" sz="3600" dirty="0" smtClean="0"/>
              <a:t>oceans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- form </a:t>
            </a:r>
            <a:r>
              <a:rPr lang="en-US" sz="3600" dirty="0" smtClean="0"/>
              <a:t>clusters </a:t>
            </a:r>
            <a:r>
              <a:rPr lang="en-US" sz="3600" dirty="0" smtClean="0"/>
              <a:t>of large </a:t>
            </a:r>
            <a:r>
              <a:rPr lang="en-US" sz="3600" u="sng" dirty="0" smtClean="0"/>
              <a:t>organic</a:t>
            </a:r>
            <a:r>
              <a:rPr lang="en-US" sz="3600" dirty="0" smtClean="0"/>
              <a:t> molecules 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smtClean="0"/>
              <a:t>- Water molecules form a </a:t>
            </a:r>
            <a:r>
              <a:rPr lang="en-US" sz="3600" u="sng" dirty="0" smtClean="0"/>
              <a:t>“shell</a:t>
            </a:r>
            <a:r>
              <a:rPr lang="en-US" sz="3600" u="sng" dirty="0" smtClean="0"/>
              <a:t>” </a:t>
            </a:r>
            <a:r>
              <a:rPr lang="en-US" sz="3600" dirty="0" smtClean="0"/>
              <a:t>(bubble like membrane) </a:t>
            </a:r>
            <a:r>
              <a:rPr lang="en-US" sz="3600" dirty="0" smtClean="0"/>
              <a:t>which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u="sng" dirty="0" smtClean="0"/>
              <a:t>internal</a:t>
            </a:r>
            <a:r>
              <a:rPr lang="en-US" sz="3600" dirty="0" smtClean="0"/>
              <a:t> contents can be chemically different from the </a:t>
            </a:r>
            <a:r>
              <a:rPr lang="en-US" sz="3600" u="sng" dirty="0" smtClean="0"/>
              <a:t>external</a:t>
            </a:r>
            <a:r>
              <a:rPr lang="en-US" sz="3600" dirty="0" smtClean="0"/>
              <a:t> environment</a:t>
            </a:r>
          </a:p>
          <a:p>
            <a:endParaRPr lang="en-US" sz="3600" dirty="0" smtClean="0"/>
          </a:p>
          <a:p>
            <a:r>
              <a:rPr lang="en-US" sz="3600" dirty="0" smtClean="0"/>
              <a:t>Leads to build up of C02 in the atmosphere   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6" b="13750"/>
          <a:stretch/>
        </p:blipFill>
        <p:spPr bwMode="auto">
          <a:xfrm>
            <a:off x="7036956" y="860961"/>
            <a:ext cx="2160657" cy="15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4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up of co2 in the atmosphere  leads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r>
              <a:rPr lang="en-US" sz="3600" dirty="0" smtClean="0"/>
              <a:t>First autotrophs (first photosynthetic organisms)</a:t>
            </a:r>
          </a:p>
          <a:p>
            <a:pPr lvl="1"/>
            <a:r>
              <a:rPr lang="en-US" sz="3200" dirty="0" smtClean="0"/>
              <a:t>What molecule do photosynthetic organisms produce? </a:t>
            </a:r>
            <a:endParaRPr lang="en-US" sz="3200" dirty="0" smtClean="0"/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CO2+ H2O   </a:t>
            </a:r>
            <a:r>
              <a:rPr lang="en-US" sz="3200" dirty="0" smtClean="0">
                <a:sym typeface="Wingdings" panose="05000000000000000000" pitchFamily="2" charset="2"/>
              </a:rPr>
              <a:t>  </a:t>
            </a:r>
            <a:r>
              <a:rPr lang="en-US" sz="3200" b="1" u="sng" dirty="0" smtClean="0">
                <a:sym typeface="Wingdings" panose="05000000000000000000" pitchFamily="2" charset="2"/>
              </a:rPr>
              <a:t>O2</a:t>
            </a:r>
            <a:r>
              <a:rPr lang="en-US" sz="3200" dirty="0" smtClean="0">
                <a:sym typeface="Wingdings" panose="05000000000000000000" pitchFamily="2" charset="2"/>
              </a:rPr>
              <a:t> + Sugar (C H O )</a:t>
            </a:r>
            <a:endParaRPr lang="en-US" sz="3200" dirty="0" smtClean="0"/>
          </a:p>
          <a:p>
            <a:pPr lvl="1"/>
            <a:endParaRPr lang="en-US" sz="3200" dirty="0"/>
          </a:p>
          <a:p>
            <a:pPr lvl="3"/>
            <a:endParaRPr lang="en-US" sz="29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or </a:t>
            </a:r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696200" cy="5254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 that we have the building up of Oxygen in the air</a:t>
            </a:r>
            <a:r>
              <a:rPr lang="en-US" sz="3200" dirty="0" smtClean="0"/>
              <a:t>…</a:t>
            </a:r>
            <a:endParaRPr lang="en-US" sz="3200" dirty="0"/>
          </a:p>
          <a:p>
            <a:r>
              <a:rPr lang="en-US" sz="3200" dirty="0" smtClean="0"/>
              <a:t>We now have the aerobic respiration organisms that can arise</a:t>
            </a:r>
          </a:p>
          <a:p>
            <a:pPr lvl="1"/>
            <a:r>
              <a:rPr lang="en-US" sz="2800" dirty="0" smtClean="0"/>
              <a:t>They use </a:t>
            </a:r>
            <a:r>
              <a:rPr lang="en-US" sz="2800" u="sng" dirty="0" smtClean="0"/>
              <a:t>oxygen</a:t>
            </a:r>
            <a:r>
              <a:rPr lang="en-US" sz="2800" dirty="0" smtClean="0"/>
              <a:t> and </a:t>
            </a:r>
            <a:r>
              <a:rPr lang="en-US" sz="2800" u="sng" dirty="0" smtClean="0"/>
              <a:t>produce</a:t>
            </a:r>
            <a:r>
              <a:rPr lang="en-US" sz="2800" dirty="0" smtClean="0"/>
              <a:t> </a:t>
            </a:r>
            <a:r>
              <a:rPr lang="en-US" sz="2800" dirty="0" smtClean="0"/>
              <a:t>C02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The autotrophs and aerobic respiration </a:t>
            </a:r>
            <a:r>
              <a:rPr lang="en-US" sz="3200" dirty="0" smtClean="0"/>
              <a:t>organisms leads to a </a:t>
            </a:r>
            <a:r>
              <a:rPr lang="en-US" sz="3200" u="sng" dirty="0" smtClean="0"/>
              <a:t>balance</a:t>
            </a:r>
            <a:r>
              <a:rPr lang="en-US" sz="3200" dirty="0" smtClean="0"/>
              <a:t> in the amount of </a:t>
            </a:r>
            <a:r>
              <a:rPr lang="en-US" sz="3200" u="sng" dirty="0" smtClean="0"/>
              <a:t>O2 </a:t>
            </a:r>
            <a:r>
              <a:rPr lang="en-US" sz="3200" dirty="0" smtClean="0"/>
              <a:t>and</a:t>
            </a:r>
            <a:r>
              <a:rPr lang="en-US" sz="3200" u="sng" dirty="0" smtClean="0"/>
              <a:t> CO2 </a:t>
            </a:r>
            <a:r>
              <a:rPr lang="en-US" sz="3200" dirty="0" smtClean="0"/>
              <a:t>in the atmosphere….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45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1195119"/>
            <a:ext cx="51477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653" y="41910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Lighting </a:t>
            </a:r>
            <a:r>
              <a:rPr lang="en-US" sz="3600" dirty="0"/>
              <a:t>coverts O2 ( oxygen) in the air </a:t>
            </a:r>
            <a:r>
              <a:rPr lang="en-US" sz="3600" dirty="0" smtClean="0"/>
              <a:t>into O3 </a:t>
            </a:r>
            <a:r>
              <a:rPr lang="en-US" sz="3600" dirty="0" smtClean="0"/>
              <a:t>(ozone) </a:t>
            </a:r>
            <a:endParaRPr lang="en-US" sz="3600" dirty="0" smtClean="0"/>
          </a:p>
          <a:p>
            <a:r>
              <a:rPr lang="en-US" sz="3600" dirty="0" smtClean="0">
                <a:sym typeface="Wingdings" panose="05000000000000000000" pitchFamily="2" charset="2"/>
              </a:rPr>
              <a:t>Ozone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ym typeface="Wingdings" panose="05000000000000000000" pitchFamily="2" charset="2"/>
              </a:rPr>
              <a:t>an atmosphere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Development of an Atmosphere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07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atmosphere matter?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4676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Organisms now have the </a:t>
            </a:r>
            <a:r>
              <a:rPr lang="en-US" sz="3600" dirty="0" smtClean="0"/>
              <a:t>atmospheric </a:t>
            </a:r>
            <a:r>
              <a:rPr lang="en-US" sz="3600" u="sng" dirty="0" smtClean="0"/>
              <a:t>protection from </a:t>
            </a:r>
            <a:r>
              <a:rPr lang="en-US" sz="3600" u="sng" dirty="0" smtClean="0"/>
              <a:t>harmful X-rays and radiation 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Our current atmosphere was being depleted </a:t>
            </a:r>
            <a:r>
              <a:rPr lang="en-US" sz="3200" dirty="0" smtClean="0">
                <a:sym typeface="Wingdings" panose="05000000000000000000" pitchFamily="2" charset="2"/>
              </a:rPr>
              <a:t> increase rates of skin cancer…. It is now bouncing back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43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Prep-Task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the section Review questions for chapter 28-4 and </a:t>
            </a:r>
            <a:r>
              <a:rPr lang="en-US" dirty="0" smtClean="0"/>
              <a:t>28-5 attached to the back of your notes </a:t>
            </a:r>
            <a:r>
              <a:rPr lang="en-US" dirty="0" smtClean="0"/>
              <a:t>Use your notes and the reading on pages 585-593. </a:t>
            </a:r>
          </a:p>
        </p:txBody>
      </p:sp>
    </p:spTree>
    <p:extLst>
      <p:ext uri="{BB962C8B-B14F-4D97-AF65-F5344CB8AC3E}">
        <p14:creationId xmlns:p14="http://schemas.microsoft.com/office/powerpoint/2010/main" val="24887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0"/>
            <a:ext cx="9245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381000"/>
            <a:ext cx="6750424" cy="616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486400" y="2133600"/>
            <a:ext cx="2667000" cy="1330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124200" y="3352800"/>
            <a:ext cx="4267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152399"/>
            <a:ext cx="6822141" cy="51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Helmont</a:t>
            </a:r>
            <a:r>
              <a:rPr lang="en-US" dirty="0" smtClean="0"/>
              <a:t> and the </a:t>
            </a:r>
            <a:r>
              <a:rPr lang="en-US" dirty="0" smtClean="0"/>
              <a:t>1600’s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708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8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</a:t>
            </a:r>
            <a:r>
              <a:rPr lang="en-US" dirty="0" smtClean="0"/>
              <a:t> in the mid 1600’s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Redi</a:t>
            </a:r>
            <a:r>
              <a:rPr lang="en-US" dirty="0" smtClean="0"/>
              <a:t> opposed spontaneous generation </a:t>
            </a:r>
          </a:p>
          <a:p>
            <a:endParaRPr lang="en-US" dirty="0"/>
          </a:p>
          <a:p>
            <a:pPr lvl="1"/>
            <a:r>
              <a:rPr lang="en-US" dirty="0" smtClean="0"/>
              <a:t>He looked at the maggots arising from meat of the Egyptians and Greeks, along with </a:t>
            </a:r>
            <a:r>
              <a:rPr lang="en-US" dirty="0" err="1" smtClean="0"/>
              <a:t>Helmont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Think about it…</a:t>
            </a:r>
          </a:p>
          <a:p>
            <a:pPr lvl="2"/>
            <a:r>
              <a:rPr lang="en-US" dirty="0" smtClean="0"/>
              <a:t>How could you set up a controlled experiment to show that maggots do not arise from </a:t>
            </a:r>
            <a:r>
              <a:rPr lang="en-US" dirty="0" smtClean="0"/>
              <a:t>meat</a:t>
            </a:r>
            <a:r>
              <a:rPr lang="en-US" dirty="0"/>
              <a:t> </a:t>
            </a:r>
            <a:r>
              <a:rPr lang="en-US" dirty="0" smtClean="0"/>
              <a:t>but are instead attracted to meat for laying fly larvae (maggots)</a:t>
            </a:r>
            <a:endParaRPr lang="en-US" dirty="0" smtClean="0"/>
          </a:p>
          <a:p>
            <a:pPr lvl="3"/>
            <a:r>
              <a:rPr lang="en-US" dirty="0" smtClean="0"/>
              <a:t>Turn and talk with a neighbor (1 minute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Materials: </a:t>
            </a:r>
          </a:p>
          <a:p>
            <a:pPr lvl="3"/>
            <a:r>
              <a:rPr lang="en-US" dirty="0" smtClean="0"/>
              <a:t>3 Glass </a:t>
            </a:r>
            <a:r>
              <a:rPr lang="en-US" dirty="0" smtClean="0"/>
              <a:t>jars</a:t>
            </a:r>
          </a:p>
          <a:p>
            <a:pPr lvl="3"/>
            <a:r>
              <a:rPr lang="en-US" dirty="0" smtClean="0"/>
              <a:t>Meat </a:t>
            </a:r>
          </a:p>
          <a:p>
            <a:pPr lvl="3"/>
            <a:r>
              <a:rPr lang="en-US" dirty="0" smtClean="0"/>
              <a:t>flies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err="1" smtClean="0"/>
              <a:t>Redi</a:t>
            </a:r>
            <a:r>
              <a:rPr lang="en-US" dirty="0" smtClean="0"/>
              <a:t> experiment diagram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6635"/>
            <a:ext cx="7467600" cy="40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Inventor of the </a:t>
            </a:r>
            <a:r>
              <a:rPr lang="en-US" u="sng" dirty="0" smtClean="0"/>
              <a:t>microscope</a:t>
            </a:r>
          </a:p>
          <a:p>
            <a:pPr lvl="1"/>
            <a:r>
              <a:rPr lang="en-US" dirty="0" smtClean="0"/>
              <a:t>Sees microbes in a drop of “sterile” water</a:t>
            </a:r>
          </a:p>
          <a:p>
            <a:pPr lvl="1"/>
            <a:r>
              <a:rPr lang="en-US" dirty="0" smtClean="0"/>
              <a:t>The water was in a container that </a:t>
            </a:r>
            <a:r>
              <a:rPr lang="en-US" dirty="0" smtClean="0"/>
              <a:t>had mixed with </a:t>
            </a:r>
            <a:r>
              <a:rPr lang="en-US" u="sng" dirty="0" smtClean="0"/>
              <a:t>soil </a:t>
            </a:r>
            <a:r>
              <a:rPr lang="en-US" dirty="0" smtClean="0"/>
              <a:t>added </a:t>
            </a:r>
            <a:r>
              <a:rPr lang="en-US" dirty="0" smtClean="0"/>
              <a:t>into it….. The water was not sterile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585107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Needham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514166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558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The origin of Life</vt:lpstr>
      <vt:lpstr>Early hypotheses </vt:lpstr>
      <vt:lpstr>PowerPoint Presentation</vt:lpstr>
      <vt:lpstr>PowerPoint Presentation</vt:lpstr>
      <vt:lpstr>Helmont and the 1600’s </vt:lpstr>
      <vt:lpstr>Redi in the mid 1600’s </vt:lpstr>
      <vt:lpstr>Redi experiment diagram </vt:lpstr>
      <vt:lpstr>Leeuwenhoek</vt:lpstr>
      <vt:lpstr>Needham </vt:lpstr>
      <vt:lpstr>Spallanzani 1765 </vt:lpstr>
      <vt:lpstr>Louis pasteur in 1860!!</vt:lpstr>
      <vt:lpstr>What would happen if the broth in the flask was tipped? </vt:lpstr>
      <vt:lpstr>Biogenesis </vt:lpstr>
      <vt:lpstr>The heterotroph hypothesis in the 1920s </vt:lpstr>
      <vt:lpstr>Lets travel back in time</vt:lpstr>
      <vt:lpstr>Conditions </vt:lpstr>
      <vt:lpstr>PowerPoint Presentation</vt:lpstr>
      <vt:lpstr>PowerPoint Presentation</vt:lpstr>
      <vt:lpstr>PowerPoint Presentation</vt:lpstr>
      <vt:lpstr>Inorganic  Organic Molecules </vt:lpstr>
      <vt:lpstr>Miller’s Hypothesis </vt:lpstr>
      <vt:lpstr>PowerPoint Presentation</vt:lpstr>
      <vt:lpstr>PowerPoint Presentation</vt:lpstr>
      <vt:lpstr>Build up of co2 in the atmosphere  leads to…</vt:lpstr>
      <vt:lpstr>Oxygen or O2</vt:lpstr>
      <vt:lpstr>Lightning</vt:lpstr>
      <vt:lpstr>Why does the atmosphere matter?  </vt:lpstr>
      <vt:lpstr>Prep-Task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24</cp:revision>
  <dcterms:created xsi:type="dcterms:W3CDTF">2018-10-31T23:21:37Z</dcterms:created>
  <dcterms:modified xsi:type="dcterms:W3CDTF">2019-10-20T15:43:02Z</dcterms:modified>
</cp:coreProperties>
</file>